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89750" cy="100187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4192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96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1"/>
          <a:lstStyle>
            <a:lvl1pPr algn="l">
              <a:defRPr sz="1300"/>
            </a:lvl1pPr>
          </a:lstStyle>
          <a:p>
            <a:fld id="{D67DEE77-2ED3-4F95-8AB2-E35FC4C89D10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904192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96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1" anchor="b"/>
          <a:lstStyle>
            <a:lvl1pPr algn="l">
              <a:defRPr sz="1300"/>
            </a:lvl1pPr>
          </a:lstStyle>
          <a:p>
            <a:fld id="{43BEAB13-8916-4A8C-B500-05D644BF0BC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611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923" cy="43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991"/>
              <a:ext cx="920" cy="9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0" y="15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6" y="2087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6" y="3160"/>
              <a:ext cx="890" cy="916"/>
            </a:xfrm>
            <a:custGeom>
              <a:avLst/>
              <a:gdLst>
                <a:gd name="T0" fmla="*/ 307 w 890"/>
                <a:gd name="T1" fmla="*/ 292 h 916"/>
                <a:gd name="T2" fmla="*/ 307 w 890"/>
                <a:gd name="T3" fmla="*/ 234 h 916"/>
                <a:gd name="T4" fmla="*/ 261 w 890"/>
                <a:gd name="T5" fmla="*/ 159 h 916"/>
                <a:gd name="T6" fmla="*/ 247 w 890"/>
                <a:gd name="T7" fmla="*/ 91 h 916"/>
                <a:gd name="T8" fmla="*/ 225 w 890"/>
                <a:gd name="T9" fmla="*/ 24 h 916"/>
                <a:gd name="T10" fmla="*/ 259 w 890"/>
                <a:gd name="T11" fmla="*/ 21 h 916"/>
                <a:gd name="T12" fmla="*/ 298 w 890"/>
                <a:gd name="T13" fmla="*/ 82 h 916"/>
                <a:gd name="T14" fmla="*/ 322 w 890"/>
                <a:gd name="T15" fmla="*/ 118 h 916"/>
                <a:gd name="T16" fmla="*/ 358 w 890"/>
                <a:gd name="T17" fmla="*/ 180 h 916"/>
                <a:gd name="T18" fmla="*/ 406 w 890"/>
                <a:gd name="T19" fmla="*/ 240 h 916"/>
                <a:gd name="T20" fmla="*/ 505 w 890"/>
                <a:gd name="T21" fmla="*/ 184 h 916"/>
                <a:gd name="T22" fmla="*/ 514 w 890"/>
                <a:gd name="T23" fmla="*/ 118 h 916"/>
                <a:gd name="T24" fmla="*/ 552 w 890"/>
                <a:gd name="T25" fmla="*/ 69 h 916"/>
                <a:gd name="T26" fmla="*/ 589 w 890"/>
                <a:gd name="T27" fmla="*/ 13 h 916"/>
                <a:gd name="T28" fmla="*/ 615 w 890"/>
                <a:gd name="T29" fmla="*/ 16 h 916"/>
                <a:gd name="T30" fmla="*/ 600 w 890"/>
                <a:gd name="T31" fmla="*/ 49 h 916"/>
                <a:gd name="T32" fmla="*/ 592 w 890"/>
                <a:gd name="T33" fmla="*/ 124 h 916"/>
                <a:gd name="T34" fmla="*/ 574 w 890"/>
                <a:gd name="T35" fmla="*/ 186 h 916"/>
                <a:gd name="T36" fmla="*/ 568 w 890"/>
                <a:gd name="T37" fmla="*/ 282 h 916"/>
                <a:gd name="T38" fmla="*/ 645 w 890"/>
                <a:gd name="T39" fmla="*/ 325 h 916"/>
                <a:gd name="T40" fmla="*/ 720 w 890"/>
                <a:gd name="T41" fmla="*/ 277 h 916"/>
                <a:gd name="T42" fmla="*/ 816 w 890"/>
                <a:gd name="T43" fmla="*/ 253 h 916"/>
                <a:gd name="T44" fmla="*/ 861 w 890"/>
                <a:gd name="T45" fmla="*/ 279 h 916"/>
                <a:gd name="T46" fmla="*/ 796 w 890"/>
                <a:gd name="T47" fmla="*/ 324 h 916"/>
                <a:gd name="T48" fmla="*/ 735 w 890"/>
                <a:gd name="T49" fmla="*/ 352 h 916"/>
                <a:gd name="T50" fmla="*/ 669 w 890"/>
                <a:gd name="T51" fmla="*/ 409 h 916"/>
                <a:gd name="T52" fmla="*/ 673 w 890"/>
                <a:gd name="T53" fmla="*/ 510 h 916"/>
                <a:gd name="T54" fmla="*/ 751 w 890"/>
                <a:gd name="T55" fmla="*/ 535 h 916"/>
                <a:gd name="T56" fmla="*/ 819 w 890"/>
                <a:gd name="T57" fmla="*/ 577 h 916"/>
                <a:gd name="T58" fmla="*/ 874 w 890"/>
                <a:gd name="T59" fmla="*/ 606 h 916"/>
                <a:gd name="T60" fmla="*/ 867 w 890"/>
                <a:gd name="T61" fmla="*/ 637 h 916"/>
                <a:gd name="T62" fmla="*/ 807 w 890"/>
                <a:gd name="T63" fmla="*/ 618 h 916"/>
                <a:gd name="T64" fmla="*/ 736 w 890"/>
                <a:gd name="T65" fmla="*/ 592 h 916"/>
                <a:gd name="T66" fmla="*/ 615 w 890"/>
                <a:gd name="T67" fmla="*/ 588 h 916"/>
                <a:gd name="T68" fmla="*/ 576 w 890"/>
                <a:gd name="T69" fmla="*/ 628 h 916"/>
                <a:gd name="T70" fmla="*/ 618 w 890"/>
                <a:gd name="T71" fmla="*/ 723 h 916"/>
                <a:gd name="T72" fmla="*/ 640 w 890"/>
                <a:gd name="T73" fmla="*/ 807 h 916"/>
                <a:gd name="T74" fmla="*/ 664 w 890"/>
                <a:gd name="T75" fmla="*/ 889 h 916"/>
                <a:gd name="T76" fmla="*/ 624 w 890"/>
                <a:gd name="T77" fmla="*/ 870 h 916"/>
                <a:gd name="T78" fmla="*/ 568 w 890"/>
                <a:gd name="T79" fmla="*/ 789 h 916"/>
                <a:gd name="T80" fmla="*/ 513 w 890"/>
                <a:gd name="T81" fmla="*/ 708 h 916"/>
                <a:gd name="T82" fmla="*/ 390 w 890"/>
                <a:gd name="T83" fmla="*/ 730 h 916"/>
                <a:gd name="T84" fmla="*/ 339 w 890"/>
                <a:gd name="T85" fmla="*/ 838 h 916"/>
                <a:gd name="T86" fmla="*/ 285 w 890"/>
                <a:gd name="T87" fmla="*/ 915 h 916"/>
                <a:gd name="T88" fmla="*/ 276 w 890"/>
                <a:gd name="T89" fmla="*/ 867 h 916"/>
                <a:gd name="T90" fmla="*/ 298 w 890"/>
                <a:gd name="T91" fmla="*/ 766 h 916"/>
                <a:gd name="T92" fmla="*/ 324 w 890"/>
                <a:gd name="T93" fmla="*/ 664 h 916"/>
                <a:gd name="T94" fmla="*/ 283 w 890"/>
                <a:gd name="T95" fmla="*/ 583 h 916"/>
                <a:gd name="T96" fmla="*/ 201 w 890"/>
                <a:gd name="T97" fmla="*/ 619 h 916"/>
                <a:gd name="T98" fmla="*/ 88 w 890"/>
                <a:gd name="T99" fmla="*/ 655 h 916"/>
                <a:gd name="T100" fmla="*/ 16 w 890"/>
                <a:gd name="T101" fmla="*/ 655 h 916"/>
                <a:gd name="T102" fmla="*/ 94 w 890"/>
                <a:gd name="T103" fmla="*/ 606 h 916"/>
                <a:gd name="T104" fmla="*/ 162 w 890"/>
                <a:gd name="T105" fmla="*/ 567 h 916"/>
                <a:gd name="T106" fmla="*/ 247 w 890"/>
                <a:gd name="T107" fmla="*/ 504 h 916"/>
                <a:gd name="T108" fmla="*/ 190 w 890"/>
                <a:gd name="T109" fmla="*/ 390 h 916"/>
                <a:gd name="T110" fmla="*/ 81 w 890"/>
                <a:gd name="T111" fmla="*/ 355 h 916"/>
                <a:gd name="T112" fmla="*/ 3 w 890"/>
                <a:gd name="T113" fmla="*/ 307 h 916"/>
                <a:gd name="T114" fmla="*/ 39 w 890"/>
                <a:gd name="T115" fmla="*/ 286 h 916"/>
                <a:gd name="T116" fmla="*/ 115 w 890"/>
                <a:gd name="T117" fmla="*/ 306 h 916"/>
                <a:gd name="T118" fmla="*/ 226 w 890"/>
                <a:gd name="T119" fmla="*/ 327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90" h="916">
                  <a:moveTo>
                    <a:pt x="279" y="334"/>
                  </a:moveTo>
                  <a:lnTo>
                    <a:pt x="292" y="312"/>
                  </a:lnTo>
                  <a:lnTo>
                    <a:pt x="307" y="292"/>
                  </a:lnTo>
                  <a:lnTo>
                    <a:pt x="324" y="276"/>
                  </a:lnTo>
                  <a:lnTo>
                    <a:pt x="313" y="255"/>
                  </a:lnTo>
                  <a:lnTo>
                    <a:pt x="307" y="234"/>
                  </a:lnTo>
                  <a:lnTo>
                    <a:pt x="288" y="202"/>
                  </a:lnTo>
                  <a:lnTo>
                    <a:pt x="274" y="181"/>
                  </a:lnTo>
                  <a:lnTo>
                    <a:pt x="261" y="159"/>
                  </a:lnTo>
                  <a:lnTo>
                    <a:pt x="256" y="139"/>
                  </a:lnTo>
                  <a:lnTo>
                    <a:pt x="256" y="118"/>
                  </a:lnTo>
                  <a:lnTo>
                    <a:pt x="247" y="91"/>
                  </a:lnTo>
                  <a:lnTo>
                    <a:pt x="237" y="70"/>
                  </a:lnTo>
                  <a:lnTo>
                    <a:pt x="226" y="46"/>
                  </a:lnTo>
                  <a:lnTo>
                    <a:pt x="225" y="24"/>
                  </a:lnTo>
                  <a:lnTo>
                    <a:pt x="232" y="10"/>
                  </a:lnTo>
                  <a:lnTo>
                    <a:pt x="247" y="9"/>
                  </a:lnTo>
                  <a:lnTo>
                    <a:pt x="259" y="21"/>
                  </a:lnTo>
                  <a:lnTo>
                    <a:pt x="270" y="46"/>
                  </a:lnTo>
                  <a:lnTo>
                    <a:pt x="280" y="61"/>
                  </a:lnTo>
                  <a:lnTo>
                    <a:pt x="298" y="82"/>
                  </a:lnTo>
                  <a:lnTo>
                    <a:pt x="309" y="88"/>
                  </a:lnTo>
                  <a:lnTo>
                    <a:pt x="315" y="99"/>
                  </a:lnTo>
                  <a:lnTo>
                    <a:pt x="322" y="118"/>
                  </a:lnTo>
                  <a:lnTo>
                    <a:pt x="330" y="141"/>
                  </a:lnTo>
                  <a:lnTo>
                    <a:pt x="339" y="160"/>
                  </a:lnTo>
                  <a:lnTo>
                    <a:pt x="358" y="180"/>
                  </a:lnTo>
                  <a:lnTo>
                    <a:pt x="379" y="205"/>
                  </a:lnTo>
                  <a:lnTo>
                    <a:pt x="399" y="225"/>
                  </a:lnTo>
                  <a:lnTo>
                    <a:pt x="406" y="240"/>
                  </a:lnTo>
                  <a:lnTo>
                    <a:pt x="474" y="241"/>
                  </a:lnTo>
                  <a:lnTo>
                    <a:pt x="495" y="208"/>
                  </a:lnTo>
                  <a:lnTo>
                    <a:pt x="505" y="184"/>
                  </a:lnTo>
                  <a:lnTo>
                    <a:pt x="507" y="160"/>
                  </a:lnTo>
                  <a:lnTo>
                    <a:pt x="510" y="141"/>
                  </a:lnTo>
                  <a:lnTo>
                    <a:pt x="514" y="118"/>
                  </a:lnTo>
                  <a:lnTo>
                    <a:pt x="529" y="94"/>
                  </a:lnTo>
                  <a:lnTo>
                    <a:pt x="540" y="85"/>
                  </a:lnTo>
                  <a:lnTo>
                    <a:pt x="552" y="69"/>
                  </a:lnTo>
                  <a:lnTo>
                    <a:pt x="561" y="45"/>
                  </a:lnTo>
                  <a:lnTo>
                    <a:pt x="571" y="27"/>
                  </a:lnTo>
                  <a:lnTo>
                    <a:pt x="589" y="13"/>
                  </a:lnTo>
                  <a:lnTo>
                    <a:pt x="604" y="0"/>
                  </a:lnTo>
                  <a:lnTo>
                    <a:pt x="613" y="6"/>
                  </a:lnTo>
                  <a:lnTo>
                    <a:pt x="615" y="16"/>
                  </a:lnTo>
                  <a:lnTo>
                    <a:pt x="606" y="27"/>
                  </a:lnTo>
                  <a:lnTo>
                    <a:pt x="603" y="34"/>
                  </a:lnTo>
                  <a:lnTo>
                    <a:pt x="600" y="49"/>
                  </a:lnTo>
                  <a:lnTo>
                    <a:pt x="600" y="79"/>
                  </a:lnTo>
                  <a:lnTo>
                    <a:pt x="600" y="103"/>
                  </a:lnTo>
                  <a:lnTo>
                    <a:pt x="592" y="124"/>
                  </a:lnTo>
                  <a:lnTo>
                    <a:pt x="583" y="145"/>
                  </a:lnTo>
                  <a:lnTo>
                    <a:pt x="576" y="162"/>
                  </a:lnTo>
                  <a:lnTo>
                    <a:pt x="574" y="186"/>
                  </a:lnTo>
                  <a:lnTo>
                    <a:pt x="574" y="216"/>
                  </a:lnTo>
                  <a:lnTo>
                    <a:pt x="568" y="244"/>
                  </a:lnTo>
                  <a:lnTo>
                    <a:pt x="568" y="282"/>
                  </a:lnTo>
                  <a:lnTo>
                    <a:pt x="588" y="300"/>
                  </a:lnTo>
                  <a:lnTo>
                    <a:pt x="607" y="325"/>
                  </a:lnTo>
                  <a:lnTo>
                    <a:pt x="645" y="325"/>
                  </a:lnTo>
                  <a:lnTo>
                    <a:pt x="678" y="312"/>
                  </a:lnTo>
                  <a:lnTo>
                    <a:pt x="697" y="292"/>
                  </a:lnTo>
                  <a:lnTo>
                    <a:pt x="720" y="277"/>
                  </a:lnTo>
                  <a:lnTo>
                    <a:pt x="777" y="274"/>
                  </a:lnTo>
                  <a:lnTo>
                    <a:pt x="801" y="265"/>
                  </a:lnTo>
                  <a:lnTo>
                    <a:pt x="816" y="253"/>
                  </a:lnTo>
                  <a:lnTo>
                    <a:pt x="859" y="252"/>
                  </a:lnTo>
                  <a:lnTo>
                    <a:pt x="865" y="265"/>
                  </a:lnTo>
                  <a:lnTo>
                    <a:pt x="861" y="279"/>
                  </a:lnTo>
                  <a:lnTo>
                    <a:pt x="843" y="288"/>
                  </a:lnTo>
                  <a:lnTo>
                    <a:pt x="819" y="300"/>
                  </a:lnTo>
                  <a:lnTo>
                    <a:pt x="796" y="324"/>
                  </a:lnTo>
                  <a:lnTo>
                    <a:pt x="786" y="334"/>
                  </a:lnTo>
                  <a:lnTo>
                    <a:pt x="765" y="343"/>
                  </a:lnTo>
                  <a:lnTo>
                    <a:pt x="735" y="352"/>
                  </a:lnTo>
                  <a:lnTo>
                    <a:pt x="714" y="367"/>
                  </a:lnTo>
                  <a:lnTo>
                    <a:pt x="687" y="390"/>
                  </a:lnTo>
                  <a:lnTo>
                    <a:pt x="669" y="409"/>
                  </a:lnTo>
                  <a:lnTo>
                    <a:pt x="649" y="420"/>
                  </a:lnTo>
                  <a:lnTo>
                    <a:pt x="648" y="481"/>
                  </a:lnTo>
                  <a:lnTo>
                    <a:pt x="673" y="510"/>
                  </a:lnTo>
                  <a:lnTo>
                    <a:pt x="703" y="526"/>
                  </a:lnTo>
                  <a:lnTo>
                    <a:pt x="730" y="531"/>
                  </a:lnTo>
                  <a:lnTo>
                    <a:pt x="751" y="535"/>
                  </a:lnTo>
                  <a:lnTo>
                    <a:pt x="777" y="549"/>
                  </a:lnTo>
                  <a:lnTo>
                    <a:pt x="795" y="567"/>
                  </a:lnTo>
                  <a:lnTo>
                    <a:pt x="819" y="577"/>
                  </a:lnTo>
                  <a:lnTo>
                    <a:pt x="846" y="583"/>
                  </a:lnTo>
                  <a:lnTo>
                    <a:pt x="861" y="592"/>
                  </a:lnTo>
                  <a:lnTo>
                    <a:pt x="874" y="606"/>
                  </a:lnTo>
                  <a:lnTo>
                    <a:pt x="889" y="621"/>
                  </a:lnTo>
                  <a:lnTo>
                    <a:pt x="888" y="634"/>
                  </a:lnTo>
                  <a:lnTo>
                    <a:pt x="867" y="637"/>
                  </a:lnTo>
                  <a:lnTo>
                    <a:pt x="853" y="631"/>
                  </a:lnTo>
                  <a:lnTo>
                    <a:pt x="832" y="618"/>
                  </a:lnTo>
                  <a:lnTo>
                    <a:pt x="807" y="618"/>
                  </a:lnTo>
                  <a:lnTo>
                    <a:pt x="780" y="618"/>
                  </a:lnTo>
                  <a:lnTo>
                    <a:pt x="759" y="615"/>
                  </a:lnTo>
                  <a:lnTo>
                    <a:pt x="736" y="592"/>
                  </a:lnTo>
                  <a:lnTo>
                    <a:pt x="718" y="588"/>
                  </a:lnTo>
                  <a:lnTo>
                    <a:pt x="684" y="588"/>
                  </a:lnTo>
                  <a:lnTo>
                    <a:pt x="615" y="588"/>
                  </a:lnTo>
                  <a:lnTo>
                    <a:pt x="604" y="606"/>
                  </a:lnTo>
                  <a:lnTo>
                    <a:pt x="589" y="621"/>
                  </a:lnTo>
                  <a:lnTo>
                    <a:pt x="576" y="628"/>
                  </a:lnTo>
                  <a:lnTo>
                    <a:pt x="580" y="666"/>
                  </a:lnTo>
                  <a:lnTo>
                    <a:pt x="600" y="702"/>
                  </a:lnTo>
                  <a:lnTo>
                    <a:pt x="618" y="723"/>
                  </a:lnTo>
                  <a:lnTo>
                    <a:pt x="630" y="753"/>
                  </a:lnTo>
                  <a:lnTo>
                    <a:pt x="631" y="787"/>
                  </a:lnTo>
                  <a:lnTo>
                    <a:pt x="640" y="807"/>
                  </a:lnTo>
                  <a:lnTo>
                    <a:pt x="654" y="838"/>
                  </a:lnTo>
                  <a:lnTo>
                    <a:pt x="664" y="862"/>
                  </a:lnTo>
                  <a:lnTo>
                    <a:pt x="664" y="889"/>
                  </a:lnTo>
                  <a:lnTo>
                    <a:pt x="654" y="898"/>
                  </a:lnTo>
                  <a:lnTo>
                    <a:pt x="642" y="898"/>
                  </a:lnTo>
                  <a:lnTo>
                    <a:pt x="624" y="870"/>
                  </a:lnTo>
                  <a:lnTo>
                    <a:pt x="612" y="837"/>
                  </a:lnTo>
                  <a:lnTo>
                    <a:pt x="583" y="808"/>
                  </a:lnTo>
                  <a:lnTo>
                    <a:pt x="568" y="789"/>
                  </a:lnTo>
                  <a:lnTo>
                    <a:pt x="556" y="760"/>
                  </a:lnTo>
                  <a:lnTo>
                    <a:pt x="549" y="738"/>
                  </a:lnTo>
                  <a:lnTo>
                    <a:pt x="513" y="708"/>
                  </a:lnTo>
                  <a:lnTo>
                    <a:pt x="489" y="682"/>
                  </a:lnTo>
                  <a:lnTo>
                    <a:pt x="415" y="684"/>
                  </a:lnTo>
                  <a:lnTo>
                    <a:pt x="390" y="730"/>
                  </a:lnTo>
                  <a:lnTo>
                    <a:pt x="372" y="759"/>
                  </a:lnTo>
                  <a:lnTo>
                    <a:pt x="361" y="798"/>
                  </a:lnTo>
                  <a:lnTo>
                    <a:pt x="339" y="838"/>
                  </a:lnTo>
                  <a:lnTo>
                    <a:pt x="316" y="874"/>
                  </a:lnTo>
                  <a:lnTo>
                    <a:pt x="294" y="907"/>
                  </a:lnTo>
                  <a:lnTo>
                    <a:pt x="285" y="915"/>
                  </a:lnTo>
                  <a:lnTo>
                    <a:pt x="268" y="909"/>
                  </a:lnTo>
                  <a:lnTo>
                    <a:pt x="268" y="894"/>
                  </a:lnTo>
                  <a:lnTo>
                    <a:pt x="276" y="867"/>
                  </a:lnTo>
                  <a:lnTo>
                    <a:pt x="291" y="837"/>
                  </a:lnTo>
                  <a:lnTo>
                    <a:pt x="294" y="790"/>
                  </a:lnTo>
                  <a:lnTo>
                    <a:pt x="298" y="766"/>
                  </a:lnTo>
                  <a:lnTo>
                    <a:pt x="313" y="744"/>
                  </a:lnTo>
                  <a:lnTo>
                    <a:pt x="319" y="699"/>
                  </a:lnTo>
                  <a:lnTo>
                    <a:pt x="324" y="664"/>
                  </a:lnTo>
                  <a:lnTo>
                    <a:pt x="336" y="637"/>
                  </a:lnTo>
                  <a:lnTo>
                    <a:pt x="309" y="609"/>
                  </a:lnTo>
                  <a:lnTo>
                    <a:pt x="283" y="583"/>
                  </a:lnTo>
                  <a:lnTo>
                    <a:pt x="271" y="577"/>
                  </a:lnTo>
                  <a:lnTo>
                    <a:pt x="231" y="601"/>
                  </a:lnTo>
                  <a:lnTo>
                    <a:pt x="201" y="619"/>
                  </a:lnTo>
                  <a:lnTo>
                    <a:pt x="162" y="633"/>
                  </a:lnTo>
                  <a:lnTo>
                    <a:pt x="118" y="640"/>
                  </a:lnTo>
                  <a:lnTo>
                    <a:pt x="88" y="655"/>
                  </a:lnTo>
                  <a:lnTo>
                    <a:pt x="63" y="666"/>
                  </a:lnTo>
                  <a:lnTo>
                    <a:pt x="27" y="666"/>
                  </a:lnTo>
                  <a:lnTo>
                    <a:pt x="16" y="655"/>
                  </a:lnTo>
                  <a:lnTo>
                    <a:pt x="30" y="642"/>
                  </a:lnTo>
                  <a:lnTo>
                    <a:pt x="67" y="628"/>
                  </a:lnTo>
                  <a:lnTo>
                    <a:pt x="94" y="606"/>
                  </a:lnTo>
                  <a:lnTo>
                    <a:pt x="120" y="588"/>
                  </a:lnTo>
                  <a:lnTo>
                    <a:pt x="136" y="576"/>
                  </a:lnTo>
                  <a:lnTo>
                    <a:pt x="162" y="567"/>
                  </a:lnTo>
                  <a:lnTo>
                    <a:pt x="204" y="531"/>
                  </a:lnTo>
                  <a:lnTo>
                    <a:pt x="231" y="510"/>
                  </a:lnTo>
                  <a:lnTo>
                    <a:pt x="247" y="504"/>
                  </a:lnTo>
                  <a:lnTo>
                    <a:pt x="250" y="429"/>
                  </a:lnTo>
                  <a:lnTo>
                    <a:pt x="204" y="396"/>
                  </a:lnTo>
                  <a:lnTo>
                    <a:pt x="190" y="390"/>
                  </a:lnTo>
                  <a:lnTo>
                    <a:pt x="129" y="385"/>
                  </a:lnTo>
                  <a:lnTo>
                    <a:pt x="105" y="369"/>
                  </a:lnTo>
                  <a:lnTo>
                    <a:pt x="81" y="355"/>
                  </a:lnTo>
                  <a:lnTo>
                    <a:pt x="63" y="345"/>
                  </a:lnTo>
                  <a:lnTo>
                    <a:pt x="34" y="339"/>
                  </a:lnTo>
                  <a:lnTo>
                    <a:pt x="3" y="307"/>
                  </a:lnTo>
                  <a:lnTo>
                    <a:pt x="0" y="291"/>
                  </a:lnTo>
                  <a:lnTo>
                    <a:pt x="9" y="285"/>
                  </a:lnTo>
                  <a:lnTo>
                    <a:pt x="39" y="286"/>
                  </a:lnTo>
                  <a:lnTo>
                    <a:pt x="67" y="301"/>
                  </a:lnTo>
                  <a:lnTo>
                    <a:pt x="85" y="304"/>
                  </a:lnTo>
                  <a:lnTo>
                    <a:pt x="115" y="306"/>
                  </a:lnTo>
                  <a:lnTo>
                    <a:pt x="148" y="318"/>
                  </a:lnTo>
                  <a:lnTo>
                    <a:pt x="165" y="324"/>
                  </a:lnTo>
                  <a:lnTo>
                    <a:pt x="226" y="327"/>
                  </a:lnTo>
                  <a:lnTo>
                    <a:pt x="258" y="334"/>
                  </a:lnTo>
                  <a:lnTo>
                    <a:pt x="279" y="334"/>
                  </a:lnTo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e-IL"/>
            </a:p>
          </p:txBody>
        </p: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993" y="1940"/>
              <a:ext cx="4766" cy="119"/>
              <a:chOff x="993" y="1940"/>
              <a:chExt cx="4766" cy="119"/>
            </a:xfrm>
          </p:grpSpPr>
          <p:sp>
            <p:nvSpPr>
              <p:cNvPr id="2055" name="Rectangle 7"/>
              <p:cNvSpPr>
                <a:spLocks noChangeArrowheads="1"/>
              </p:cNvSpPr>
              <p:nvPr/>
            </p:nvSpPr>
            <p:spPr bwMode="ltGray">
              <a:xfrm>
                <a:off x="996" y="1947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ltGray">
              <a:xfrm>
                <a:off x="999" y="2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999" y="203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999" y="2003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999" y="1969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>
                <a:off x="993" y="1940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600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e-IL" altLang="he-IL" noProof="0" smtClean="0"/>
              <a:t>לחץ כדי לערוך סגנון כותרת של תבנית בסיס</a:t>
            </a:r>
            <a:endParaRPr lang="en-US" altLang="he-IL" noProof="0" smtClean="0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e-IL" altLang="he-IL" noProof="0" smtClean="0"/>
              <a:t>לחץ כדי לערוך סגנון כותרת משנה של תבנית בסיס</a:t>
            </a:r>
            <a:endParaRPr lang="en-US" altLang="he-IL" noProof="0" smtClean="0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852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43100" cy="57912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370013" y="304800"/>
            <a:ext cx="5676900" cy="57912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496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867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807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354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11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75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7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531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77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folHlink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>
                  <a:gd name="T0" fmla="*/ 307 w 890"/>
                  <a:gd name="T1" fmla="*/ 292 h 916"/>
                  <a:gd name="T2" fmla="*/ 307 w 890"/>
                  <a:gd name="T3" fmla="*/ 234 h 916"/>
                  <a:gd name="T4" fmla="*/ 261 w 890"/>
                  <a:gd name="T5" fmla="*/ 159 h 916"/>
                  <a:gd name="T6" fmla="*/ 247 w 890"/>
                  <a:gd name="T7" fmla="*/ 91 h 916"/>
                  <a:gd name="T8" fmla="*/ 225 w 890"/>
                  <a:gd name="T9" fmla="*/ 24 h 916"/>
                  <a:gd name="T10" fmla="*/ 259 w 890"/>
                  <a:gd name="T11" fmla="*/ 21 h 916"/>
                  <a:gd name="T12" fmla="*/ 298 w 890"/>
                  <a:gd name="T13" fmla="*/ 82 h 916"/>
                  <a:gd name="T14" fmla="*/ 322 w 890"/>
                  <a:gd name="T15" fmla="*/ 118 h 916"/>
                  <a:gd name="T16" fmla="*/ 358 w 890"/>
                  <a:gd name="T17" fmla="*/ 180 h 916"/>
                  <a:gd name="T18" fmla="*/ 406 w 890"/>
                  <a:gd name="T19" fmla="*/ 240 h 916"/>
                  <a:gd name="T20" fmla="*/ 505 w 890"/>
                  <a:gd name="T21" fmla="*/ 184 h 916"/>
                  <a:gd name="T22" fmla="*/ 514 w 890"/>
                  <a:gd name="T23" fmla="*/ 118 h 916"/>
                  <a:gd name="T24" fmla="*/ 552 w 890"/>
                  <a:gd name="T25" fmla="*/ 69 h 916"/>
                  <a:gd name="T26" fmla="*/ 589 w 890"/>
                  <a:gd name="T27" fmla="*/ 13 h 916"/>
                  <a:gd name="T28" fmla="*/ 615 w 890"/>
                  <a:gd name="T29" fmla="*/ 16 h 916"/>
                  <a:gd name="T30" fmla="*/ 600 w 890"/>
                  <a:gd name="T31" fmla="*/ 49 h 916"/>
                  <a:gd name="T32" fmla="*/ 592 w 890"/>
                  <a:gd name="T33" fmla="*/ 124 h 916"/>
                  <a:gd name="T34" fmla="*/ 574 w 890"/>
                  <a:gd name="T35" fmla="*/ 186 h 916"/>
                  <a:gd name="T36" fmla="*/ 568 w 890"/>
                  <a:gd name="T37" fmla="*/ 282 h 916"/>
                  <a:gd name="T38" fmla="*/ 645 w 890"/>
                  <a:gd name="T39" fmla="*/ 325 h 916"/>
                  <a:gd name="T40" fmla="*/ 720 w 890"/>
                  <a:gd name="T41" fmla="*/ 277 h 916"/>
                  <a:gd name="T42" fmla="*/ 816 w 890"/>
                  <a:gd name="T43" fmla="*/ 253 h 916"/>
                  <a:gd name="T44" fmla="*/ 861 w 890"/>
                  <a:gd name="T45" fmla="*/ 279 h 916"/>
                  <a:gd name="T46" fmla="*/ 796 w 890"/>
                  <a:gd name="T47" fmla="*/ 324 h 916"/>
                  <a:gd name="T48" fmla="*/ 735 w 890"/>
                  <a:gd name="T49" fmla="*/ 352 h 916"/>
                  <a:gd name="T50" fmla="*/ 669 w 890"/>
                  <a:gd name="T51" fmla="*/ 409 h 916"/>
                  <a:gd name="T52" fmla="*/ 673 w 890"/>
                  <a:gd name="T53" fmla="*/ 510 h 916"/>
                  <a:gd name="T54" fmla="*/ 751 w 890"/>
                  <a:gd name="T55" fmla="*/ 535 h 916"/>
                  <a:gd name="T56" fmla="*/ 819 w 890"/>
                  <a:gd name="T57" fmla="*/ 577 h 916"/>
                  <a:gd name="T58" fmla="*/ 874 w 890"/>
                  <a:gd name="T59" fmla="*/ 606 h 916"/>
                  <a:gd name="T60" fmla="*/ 867 w 890"/>
                  <a:gd name="T61" fmla="*/ 637 h 916"/>
                  <a:gd name="T62" fmla="*/ 807 w 890"/>
                  <a:gd name="T63" fmla="*/ 618 h 916"/>
                  <a:gd name="T64" fmla="*/ 736 w 890"/>
                  <a:gd name="T65" fmla="*/ 592 h 916"/>
                  <a:gd name="T66" fmla="*/ 615 w 890"/>
                  <a:gd name="T67" fmla="*/ 588 h 916"/>
                  <a:gd name="T68" fmla="*/ 576 w 890"/>
                  <a:gd name="T69" fmla="*/ 628 h 916"/>
                  <a:gd name="T70" fmla="*/ 618 w 890"/>
                  <a:gd name="T71" fmla="*/ 723 h 916"/>
                  <a:gd name="T72" fmla="*/ 640 w 890"/>
                  <a:gd name="T73" fmla="*/ 807 h 916"/>
                  <a:gd name="T74" fmla="*/ 664 w 890"/>
                  <a:gd name="T75" fmla="*/ 889 h 916"/>
                  <a:gd name="T76" fmla="*/ 624 w 890"/>
                  <a:gd name="T77" fmla="*/ 870 h 916"/>
                  <a:gd name="T78" fmla="*/ 568 w 890"/>
                  <a:gd name="T79" fmla="*/ 789 h 916"/>
                  <a:gd name="T80" fmla="*/ 513 w 890"/>
                  <a:gd name="T81" fmla="*/ 708 h 916"/>
                  <a:gd name="T82" fmla="*/ 390 w 890"/>
                  <a:gd name="T83" fmla="*/ 730 h 916"/>
                  <a:gd name="T84" fmla="*/ 339 w 890"/>
                  <a:gd name="T85" fmla="*/ 838 h 916"/>
                  <a:gd name="T86" fmla="*/ 285 w 890"/>
                  <a:gd name="T87" fmla="*/ 915 h 916"/>
                  <a:gd name="T88" fmla="*/ 276 w 890"/>
                  <a:gd name="T89" fmla="*/ 867 h 916"/>
                  <a:gd name="T90" fmla="*/ 298 w 890"/>
                  <a:gd name="T91" fmla="*/ 766 h 916"/>
                  <a:gd name="T92" fmla="*/ 324 w 890"/>
                  <a:gd name="T93" fmla="*/ 664 h 916"/>
                  <a:gd name="T94" fmla="*/ 283 w 890"/>
                  <a:gd name="T95" fmla="*/ 583 h 916"/>
                  <a:gd name="T96" fmla="*/ 201 w 890"/>
                  <a:gd name="T97" fmla="*/ 619 h 916"/>
                  <a:gd name="T98" fmla="*/ 88 w 890"/>
                  <a:gd name="T99" fmla="*/ 655 h 916"/>
                  <a:gd name="T100" fmla="*/ 16 w 890"/>
                  <a:gd name="T101" fmla="*/ 655 h 916"/>
                  <a:gd name="T102" fmla="*/ 94 w 890"/>
                  <a:gd name="T103" fmla="*/ 606 h 916"/>
                  <a:gd name="T104" fmla="*/ 162 w 890"/>
                  <a:gd name="T105" fmla="*/ 567 h 916"/>
                  <a:gd name="T106" fmla="*/ 247 w 890"/>
                  <a:gd name="T107" fmla="*/ 504 h 916"/>
                  <a:gd name="T108" fmla="*/ 190 w 890"/>
                  <a:gd name="T109" fmla="*/ 390 h 916"/>
                  <a:gd name="T110" fmla="*/ 81 w 890"/>
                  <a:gd name="T111" fmla="*/ 355 h 916"/>
                  <a:gd name="T112" fmla="*/ 3 w 890"/>
                  <a:gd name="T113" fmla="*/ 307 h 916"/>
                  <a:gd name="T114" fmla="*/ 39 w 890"/>
                  <a:gd name="T115" fmla="*/ 286 h 916"/>
                  <a:gd name="T116" fmla="*/ 115 w 890"/>
                  <a:gd name="T117" fmla="*/ 306 h 916"/>
                  <a:gd name="T118" fmla="*/ 226 w 890"/>
                  <a:gd name="T119" fmla="*/ 327 h 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>
                  <a:gd name="T0" fmla="*/ 0 w 4765"/>
                  <a:gd name="T1" fmla="*/ 118 h 119"/>
                  <a:gd name="T2" fmla="*/ 0 w 4765"/>
                  <a:gd name="T3" fmla="*/ 0 h 119"/>
                  <a:gd name="T4" fmla="*/ 4764 w 4765"/>
                  <a:gd name="T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e-IL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  <a:endParaRPr lang="en-US" altLang="he-IL" smtClean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  <a:endParaRPr lang="en-US" altLang="he-IL" smtClean="0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589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</a:defRPr>
            </a:lvl1pPr>
          </a:lstStyle>
          <a:p>
            <a:fld id="{79EC75E1-EDCB-4654-AF11-4B7BB93770A5}" type="datetimeFigureOut">
              <a:rPr lang="he-IL" smtClean="0"/>
              <a:t>י"ז/אדר ב/תשע"ט</a:t>
            </a:fld>
            <a:endParaRPr lang="he-IL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2"/>
                </a:solidFill>
              </a:defRPr>
            </a:lvl1pPr>
          </a:lstStyle>
          <a:p>
            <a:fld id="{AE903DBB-57BE-4CE0-ABAB-A09D4044CA1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he-IL" sz="3600" dirty="0" smtClean="0"/>
              <a:t>מבט על פעילות ועדת </a:t>
            </a:r>
            <a:r>
              <a:rPr lang="he-IL" sz="3600" dirty="0" smtClean="0"/>
              <a:t>האתיקה המקצועית</a:t>
            </a:r>
            <a:endParaRPr lang="he-IL" sz="36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בתקופה: 2/19 - 1/18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5745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סוגיות מקצועיות-4 פניות</a:t>
            </a:r>
          </a:p>
          <a:p>
            <a:r>
              <a:rPr lang="he-IL" sz="2800" dirty="0" smtClean="0"/>
              <a:t>שימוש במטופלים להגברת מודעות הציבור-2 פניות</a:t>
            </a:r>
          </a:p>
          <a:p>
            <a:r>
              <a:rPr lang="he-IL" sz="2800" dirty="0" smtClean="0"/>
              <a:t>רישום נכון של תואר אקדמי-2 פניות</a:t>
            </a:r>
          </a:p>
          <a:p>
            <a:r>
              <a:rPr lang="he-IL" sz="2800" dirty="0" smtClean="0"/>
              <a:t>טיפול בקרוב משפחה של הממונה-1 </a:t>
            </a:r>
          </a:p>
          <a:p>
            <a:r>
              <a:rPr lang="he-IL" sz="2800" dirty="0" smtClean="0"/>
              <a:t>העברת מידע על הלקוחות דרך אינטרנט-1</a:t>
            </a:r>
          </a:p>
          <a:p>
            <a:r>
              <a:rPr lang="he-IL" sz="2800" dirty="0" smtClean="0"/>
              <a:t>הקלטה של שיחה טיפולית-1</a:t>
            </a:r>
          </a:p>
          <a:p>
            <a:r>
              <a:rPr lang="he-IL" sz="2800" dirty="0" smtClean="0"/>
              <a:t>פניה אנונימית-1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414548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u="sng" dirty="0" smtClean="0"/>
              <a:t>עיקר התלונות נגד עו"ס (47) עסקו בנושאים הבאים</a:t>
            </a:r>
            <a:r>
              <a:rPr lang="he-IL" sz="2800" dirty="0" smtClean="0"/>
              <a:t>:</a:t>
            </a:r>
          </a:p>
          <a:p>
            <a:r>
              <a:rPr lang="he-IL" sz="2800" dirty="0" smtClean="0"/>
              <a:t>התנהגות שאינה הולמת-12 תלונות</a:t>
            </a:r>
          </a:p>
          <a:p>
            <a:r>
              <a:rPr lang="he-IL" sz="2800" dirty="0" smtClean="0"/>
              <a:t>הפרת סודיות-5 תלונות</a:t>
            </a:r>
          </a:p>
          <a:p>
            <a:r>
              <a:rPr lang="he-IL" sz="2800" dirty="0" smtClean="0"/>
              <a:t>התעמרות-3 תלונות קולגיאליות</a:t>
            </a:r>
          </a:p>
          <a:p>
            <a:r>
              <a:rPr lang="he-IL" sz="2800" dirty="0" smtClean="0"/>
              <a:t>תלונות במקביל לדיון בבית משפט-3 תלונות</a:t>
            </a:r>
          </a:p>
          <a:p>
            <a:r>
              <a:rPr lang="he-IL" sz="2800" dirty="0" smtClean="0"/>
              <a:t>ביקורת על איכות התסקירים-2 תלונות</a:t>
            </a:r>
          </a:p>
          <a:p>
            <a:r>
              <a:rPr lang="he-IL" sz="2800" dirty="0" smtClean="0"/>
              <a:t>הטרדה מינית של עו"ס כלפי עמיתה-1</a:t>
            </a:r>
          </a:p>
          <a:p>
            <a:r>
              <a:rPr lang="he-IL" sz="2800" dirty="0" smtClean="0"/>
              <a:t>מבירור כל התלונות עולה, כי ברב המקרים, לא נמצאו כשלים אתיים בתפקודם של </a:t>
            </a:r>
            <a:r>
              <a:rPr lang="he-IL" sz="2800" dirty="0" err="1" smtClean="0"/>
              <a:t>העו"ס</a:t>
            </a:r>
            <a:r>
              <a:rPr lang="he-IL" sz="2800" dirty="0" smtClean="0"/>
              <a:t>.</a:t>
            </a:r>
          </a:p>
          <a:p>
            <a:endParaRPr lang="he-IL" sz="2800" dirty="0" smtClean="0"/>
          </a:p>
          <a:p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090469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במקביל</a:t>
            </a:r>
            <a:r>
              <a:rPr lang="he-IL" dirty="0" smtClean="0"/>
              <a:t> </a:t>
            </a:r>
            <a:r>
              <a:rPr lang="he-IL" sz="2800" dirty="0" smtClean="0"/>
              <a:t>לפניות בכתב</a:t>
            </a:r>
            <a:r>
              <a:rPr lang="he-IL" dirty="0" smtClean="0"/>
              <a:t>,</a:t>
            </a:r>
            <a:r>
              <a:rPr lang="he-IL" sz="2800" dirty="0" smtClean="0"/>
              <a:t> מתקבלות גם פניות טלפוניות לא מעטות במגוון נושאים לייעוץ ולהדרכה.</a:t>
            </a:r>
          </a:p>
          <a:p>
            <a:r>
              <a:rPr lang="he-IL" sz="2800" u="sng" dirty="0" smtClean="0"/>
              <a:t>דיונים ועשייה</a:t>
            </a:r>
            <a:r>
              <a:rPr lang="he-IL" u="sng" dirty="0" smtClean="0"/>
              <a:t>:</a:t>
            </a:r>
          </a:p>
          <a:p>
            <a:r>
              <a:rPr lang="he-IL" sz="2800" dirty="0" smtClean="0"/>
              <a:t>הוצאנו מהדורה מעודכנת של קוד האתיקה המקצועית </a:t>
            </a:r>
          </a:p>
          <a:p>
            <a:r>
              <a:rPr lang="he-IL" sz="2800" dirty="0" smtClean="0"/>
              <a:t>קיימנו ישיבת סיכום שנת פעילות (2017) שהוקדשה לנושא רב תרבותיות בעבודה סוציאלית</a:t>
            </a:r>
          </a:p>
          <a:p>
            <a:r>
              <a:rPr lang="he-IL" sz="2800" dirty="0" smtClean="0"/>
              <a:t>ארחנו למפגש הכרות את </a:t>
            </a:r>
            <a:r>
              <a:rPr lang="he-IL" sz="2800" dirty="0" err="1" smtClean="0"/>
              <a:t>יו"רית</a:t>
            </a:r>
            <a:r>
              <a:rPr lang="he-IL" sz="2800" dirty="0" smtClean="0"/>
              <a:t>  איגוד</a:t>
            </a:r>
          </a:p>
          <a:p>
            <a:r>
              <a:rPr lang="he-IL" sz="2800" dirty="0" smtClean="0"/>
              <a:t>קיימנו מספר דיונים בנושא עמדת </a:t>
            </a:r>
            <a:r>
              <a:rPr lang="he-IL" sz="2800" dirty="0" err="1" smtClean="0"/>
              <a:t>עו"סים</a:t>
            </a:r>
            <a:r>
              <a:rPr lang="he-IL" sz="2800" dirty="0" smtClean="0"/>
              <a:t> ביחס להתנגדות לחיסונים נגד חצבת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851419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דנו בנושא האפוטרופסות ועמדתם של </a:t>
            </a:r>
            <a:r>
              <a:rPr lang="he-IL" sz="2800" dirty="0" err="1" smtClean="0"/>
              <a:t>עו"סים</a:t>
            </a:r>
            <a:r>
              <a:rPr lang="he-IL" sz="2800" dirty="0" smtClean="0"/>
              <a:t> ביחס לאי הארכת חיי דיירים סיעודיים (לאור פנייה לייעוץ בנושא)</a:t>
            </a:r>
          </a:p>
          <a:p>
            <a:r>
              <a:rPr lang="he-IL" sz="2800" dirty="0" smtClean="0"/>
              <a:t>דנו בסוגיות ייחודיות של </a:t>
            </a:r>
            <a:r>
              <a:rPr lang="he-IL" sz="2800" dirty="0" err="1" smtClean="0"/>
              <a:t>עו"סים</a:t>
            </a:r>
            <a:r>
              <a:rPr lang="he-IL" sz="2800" dirty="0" smtClean="0"/>
              <a:t>  המועסקים בבתי כלא והתארחנו בכלא מעשיהו בישיבה עם ראשי ענף טיפול ושיקום</a:t>
            </a:r>
          </a:p>
        </p:txBody>
      </p:sp>
    </p:spTree>
    <p:extLst>
      <p:ext uri="{BB962C8B-B14F-4D97-AF65-F5344CB8AC3E}">
        <p14:creationId xmlns:p14="http://schemas.microsoft.com/office/powerpoint/2010/main" val="811576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200" dirty="0" smtClean="0"/>
              <a:t>תכניות עבודה של וועדת האתיקה המקצועית לשנת פעילות הקרובה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המשך מתן ייעוץ </a:t>
            </a:r>
            <a:r>
              <a:rPr lang="he-IL" sz="2800" dirty="0" err="1" smtClean="0"/>
              <a:t>לעו"סים</a:t>
            </a:r>
            <a:endParaRPr lang="he-IL" sz="2800" dirty="0" smtClean="0"/>
          </a:p>
          <a:p>
            <a:r>
              <a:rPr lang="he-IL" sz="2800" dirty="0" smtClean="0"/>
              <a:t>המשך בירור תלונות והטיפול בהן</a:t>
            </a:r>
          </a:p>
          <a:p>
            <a:r>
              <a:rPr lang="he-IL" sz="2800" dirty="0" smtClean="0"/>
              <a:t>הנחלת ערכי האתיקה המקצועית והטמעתם בקרב </a:t>
            </a:r>
            <a:r>
              <a:rPr lang="he-IL" sz="2800" dirty="0" err="1" smtClean="0"/>
              <a:t>עו"סים</a:t>
            </a:r>
            <a:r>
              <a:rPr lang="he-IL" sz="2800" dirty="0" smtClean="0"/>
              <a:t> בשדה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52745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הוועדה לאתיקה מקצועית של איגוד </a:t>
            </a:r>
            <a:r>
              <a:rPr lang="he-IL" sz="2800" dirty="0" err="1" smtClean="0"/>
              <a:t>העו"ס</a:t>
            </a:r>
            <a:r>
              <a:rPr lang="he-IL" sz="2800" dirty="0" smtClean="0"/>
              <a:t>, פועלת מכוח סעיף 11, של תקנון האיגוד ומהווה את אחת מוועדות החובה, כלומר הוועדה הינה תקנונית ולא </a:t>
            </a:r>
            <a:r>
              <a:rPr lang="he-IL" sz="2800" dirty="0" err="1" smtClean="0"/>
              <a:t>סטאטוטורית</a:t>
            </a:r>
            <a:r>
              <a:rPr lang="he-IL" sz="2800" dirty="0" smtClean="0"/>
              <a:t>, ותפקידה לחנך את </a:t>
            </a:r>
            <a:r>
              <a:rPr lang="he-IL" sz="2800" dirty="0" err="1" smtClean="0"/>
              <a:t>העו"ס</a:t>
            </a:r>
            <a:r>
              <a:rPr lang="he-IL" sz="2800" dirty="0" smtClean="0"/>
              <a:t> להתנהלות אתית ולא להענישם</a:t>
            </a:r>
          </a:p>
          <a:p>
            <a:r>
              <a:rPr lang="he-IL" sz="2800" dirty="0" smtClean="0"/>
              <a:t>סמכותה של הוועדה חלה על כל עו"ס – שהנו חבר באיגוד. עם זאת, קביעותיה של הוועדה לגבי עקרונות וכללים של האתיקה המקצועית, ראוי שיהוו אמת מידה מחייבת לכל </a:t>
            </a:r>
            <a:r>
              <a:rPr lang="he-IL" sz="2800" dirty="0" err="1" smtClean="0"/>
              <a:t>העו"ס</a:t>
            </a:r>
            <a:endParaRPr lang="he-IL" sz="2800" dirty="0" smtClean="0"/>
          </a:p>
          <a:p>
            <a:r>
              <a:rPr lang="he-IL" sz="2800" dirty="0" smtClean="0"/>
              <a:t>לוועדת האתיקה המקצועית 5 מטרות: </a:t>
            </a:r>
          </a:p>
          <a:p>
            <a:r>
              <a:rPr lang="he-IL" sz="2800" dirty="0" smtClean="0"/>
              <a:t>א. הנחלת ערכי האתיקה המקצועית לציבור עו"ס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61133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ב.</a:t>
            </a:r>
            <a:r>
              <a:rPr lang="he-IL" dirty="0" smtClean="0"/>
              <a:t> </a:t>
            </a:r>
            <a:r>
              <a:rPr lang="he-IL" sz="2800" dirty="0" smtClean="0"/>
              <a:t>העלאת מודעותם ורגישותם של </a:t>
            </a:r>
            <a:r>
              <a:rPr lang="he-IL" sz="2800" dirty="0" err="1" smtClean="0"/>
              <a:t>העו"ס</a:t>
            </a:r>
            <a:r>
              <a:rPr lang="he-IL" sz="2800" dirty="0" smtClean="0"/>
              <a:t> להכלת קוד האתיקה במסגרת השיקולים המקצועיים, בקבלת החלטות ובהתנהלות מקצועית ואישית</a:t>
            </a:r>
          </a:p>
          <a:p>
            <a:r>
              <a:rPr lang="he-IL" sz="2800" dirty="0" smtClean="0"/>
              <a:t>ג. שינוי והגמשת הקוד בהתאם למציאות המשתנה ועדכונו במידת הצורך</a:t>
            </a:r>
          </a:p>
          <a:p>
            <a:r>
              <a:rPr lang="he-IL" sz="2800" dirty="0" smtClean="0"/>
              <a:t>ד. ייעוץ בסוגיות/דילמות אתיות הבאות מן השדה</a:t>
            </a:r>
          </a:p>
          <a:p>
            <a:r>
              <a:rPr lang="he-IL" sz="2800" dirty="0" smtClean="0"/>
              <a:t>ה. טיפול בתלונות של הלקוחות/קולגות כנגד </a:t>
            </a:r>
            <a:r>
              <a:rPr lang="he-IL" sz="2800" dirty="0" err="1" smtClean="0"/>
              <a:t>העו"ס</a:t>
            </a:r>
            <a:r>
              <a:rPr lang="he-IL" sz="2800" smtClean="0"/>
              <a:t> בנושאים </a:t>
            </a:r>
            <a:r>
              <a:rPr lang="he-IL" sz="2800" dirty="0" smtClean="0"/>
              <a:t>אתיים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49889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הרכב הוועדה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הוועדה לאתיקה מקצועית, מונה 20 חברים ובכללם יועצת משפטית של הוועדה שהנה גם עו"ס, ורשמת בשכר</a:t>
            </a:r>
          </a:p>
          <a:p>
            <a:r>
              <a:rPr lang="he-IL" sz="2800" dirty="0" smtClean="0"/>
              <a:t>חברי הוועדה מייצגים קשת רחבה של עיסוקים בתחומי </a:t>
            </a:r>
            <a:r>
              <a:rPr lang="he-IL" sz="2800" dirty="0" err="1" smtClean="0"/>
              <a:t>הע"ס</a:t>
            </a:r>
            <a:r>
              <a:rPr lang="he-IL" sz="2800" dirty="0" smtClean="0"/>
              <a:t> (אקדמיה, ניהול מערכות, פיקוח, הדרכה ועוד). לחברים ניסיון וותק של עשייה רבת שנים בתחומי </a:t>
            </a:r>
            <a:r>
              <a:rPr lang="he-IL" sz="2800" dirty="0" err="1" smtClean="0"/>
              <a:t>הע"ס</a:t>
            </a:r>
            <a:endParaRPr lang="he-IL" sz="2800" dirty="0" smtClean="0"/>
          </a:p>
          <a:p>
            <a:r>
              <a:rPr lang="he-IL" sz="2800" dirty="0" smtClean="0"/>
              <a:t>הוועדה מקיימת את ישיבותיה בביה"ס </a:t>
            </a:r>
            <a:r>
              <a:rPr lang="he-IL" sz="2800" dirty="0" err="1" smtClean="0"/>
              <a:t>לע"ס</a:t>
            </a:r>
            <a:r>
              <a:rPr lang="he-IL" sz="2800" dirty="0" smtClean="0"/>
              <a:t> באוניברסיטת ת"א, במועדים קבועים על פני כל השנה, אחת לחודש. חברות בוועדה הינה על בסיס וולונטרי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02538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נוהל טיפול בפניות לייעוץ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כל עו"ס רשאי להתייעץ עם הוועדה</a:t>
            </a:r>
          </a:p>
          <a:p>
            <a:r>
              <a:rPr lang="he-IL" sz="2800" dirty="0" smtClean="0"/>
              <a:t>פנייה לייעוץ תועבר בכתב לכתובת הוועדה באיגוד </a:t>
            </a:r>
            <a:r>
              <a:rPr lang="he-IL" sz="2800" dirty="0" err="1" smtClean="0"/>
              <a:t>העו"ס</a:t>
            </a:r>
            <a:r>
              <a:rPr lang="he-IL" sz="2800" dirty="0" smtClean="0"/>
              <a:t> או באמצעות אתר הוועדה, או לכתובת הפרטית של היו"ר/אחראי על הפניות</a:t>
            </a:r>
          </a:p>
          <a:p>
            <a:r>
              <a:rPr lang="he-IL" sz="2800" dirty="0" smtClean="0"/>
              <a:t>בתום הדיון בוועדה בפנייה וגיבוש המלצת הוועדה, האחראי על פניות ציבור (נחום מיכאלי), יעביר לפונה או לבא כוחו מכתב תשובה. אולם הועדה תהא רשאית לפרסם את הפנייה בכתב עת "</a:t>
            </a:r>
            <a:r>
              <a:rPr lang="he-IL" sz="2800" dirty="0" err="1" smtClean="0"/>
              <a:t>מידעו"ס</a:t>
            </a:r>
            <a:r>
              <a:rPr lang="he-IL" sz="2800" dirty="0" smtClean="0"/>
              <a:t>", אם יש בה נושא עקרוני ובלבד שלא יוזכרו פרטים מזהים כלשהם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3144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נוהל טיפול בתלונות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כל אדם/עו"ס הסבור שעו"ס עבר על כללי קוד האתיקה המקצועית, רשאי להגיש תלונה לוועדה או באמצעות בא כוחו</a:t>
            </a:r>
          </a:p>
          <a:p>
            <a:r>
              <a:rPr lang="he-IL" sz="2800" dirty="0" smtClean="0"/>
              <a:t>התלונה תעשה בכתב, תוך ציון פרטים מזהים של המתלונן. הוועדה לא תדון בפניות אנונימיות</a:t>
            </a:r>
          </a:p>
          <a:p>
            <a:r>
              <a:rPr lang="he-IL" sz="2800" dirty="0" smtClean="0"/>
              <a:t>במקרה בו הוחלט לדון בתלונה, יועבר מכתב למתלונן בו יפורט נוהל טיפול הוועדה עם בקשה לוויתור סודיות</a:t>
            </a:r>
          </a:p>
          <a:p>
            <a:r>
              <a:rPr lang="he-IL" sz="2800" dirty="0" smtClean="0"/>
              <a:t>הוועדה תעביר לנשוא התלונה את מכתב התלונה ותבקש את תגובתו בכתב</a:t>
            </a:r>
          </a:p>
          <a:p>
            <a:r>
              <a:rPr lang="he-IL" sz="2800" dirty="0" smtClean="0"/>
              <a:t>נמצא שהתלונה הוגשה במקביל גם לוועדת משמעת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47600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או למשטרה, או שהעניין מתברר בבית משפט, תקפיא הוועדה את טיפולה בתלונה עד לסיום ההליכים שם.</a:t>
            </a:r>
          </a:p>
          <a:p>
            <a:r>
              <a:rPr lang="he-IL" sz="2800" dirty="0" smtClean="0"/>
              <a:t>הוועדה רשאית להזמין את המתדיינים לדיון בפניה, והדיון בוועדה יתקיים רק לאחר שמיעת ההתייחסויות שלא בנוכחות הצדדים</a:t>
            </a:r>
          </a:p>
          <a:p>
            <a:r>
              <a:rPr lang="he-IL" sz="2800" dirty="0" smtClean="0"/>
              <a:t>החלטת הוועדה תשלח בד ובד למתלונן ולנשוא התלונה</a:t>
            </a:r>
          </a:p>
          <a:p>
            <a:r>
              <a:rPr lang="he-IL" sz="2800" dirty="0" smtClean="0"/>
              <a:t>מתלונן רשאי לסגת מתלונתו ובמקרה זה יתבטל הטיפול בתלונה, אלא אם כן, תחליט הוועדה, כי נסיבות התלונה מחייבות דיון בה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62200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dirty="0" smtClean="0"/>
              <a:t>יחסי גומלין בין וועדת האתיקה לבין וועדת משמעת הפועלת עפ"י חוק עו"ס</a:t>
            </a:r>
            <a:endParaRPr lang="he-IL" sz="4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הוועדה תקיים קשר עם נציג/ת הלשכה המשפטית של משרד הרווחה</a:t>
            </a:r>
          </a:p>
          <a:p>
            <a:r>
              <a:rPr lang="he-IL" sz="2800" dirty="0" smtClean="0"/>
              <a:t>הוועדה תשקול עפ"י חומרת העניין והשלכותיו להעביר בהסכמת המתלונן, לידיעת הלשכה המשפטית, פניות שהגיעו לידיה ושיש בהן עניין לוועדת המשמעת, שהינה </a:t>
            </a:r>
            <a:r>
              <a:rPr lang="he-IL" sz="2800" dirty="0" err="1" smtClean="0"/>
              <a:t>סטאטוטורית</a:t>
            </a:r>
            <a:endParaRPr lang="he-IL" sz="2800" dirty="0" smtClean="0"/>
          </a:p>
          <a:p>
            <a:r>
              <a:rPr lang="he-IL" sz="2800" dirty="0" smtClean="0"/>
              <a:t>הוועדה לאתיקה מקצועית יכולה לדון בפניות מהלשכה המשפטית במקרים בהם הלשכה תמצא שפניות אלה, מתאימות להתבהר בוועדת האתיקה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85112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dirty="0" smtClean="0"/>
              <a:t>פניות לייעוץ, טיפול בתלונות, דיונים ועשייה</a:t>
            </a:r>
            <a:endParaRPr lang="he-IL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/>
              <a:t>בתקופת הדו"ח הנוכחי, הוועדה קיימה 13 ישיבות בנות שעתיים וטיפלה ב- 48 פניות לייעוץ, נתנה מענים ל-47 תלונות כנגד </a:t>
            </a:r>
            <a:r>
              <a:rPr lang="he-IL" sz="2800" dirty="0" err="1" smtClean="0"/>
              <a:t>העו"ס</a:t>
            </a:r>
            <a:r>
              <a:rPr lang="he-IL" sz="2800" dirty="0" smtClean="0"/>
              <a:t>, וקיימה דיונים בנושאים מרכזיים שעלו מצד הלקוחות.</a:t>
            </a:r>
          </a:p>
          <a:p>
            <a:r>
              <a:rPr lang="he-IL" sz="2800" u="sng" dirty="0" smtClean="0"/>
              <a:t>עיקר </a:t>
            </a:r>
            <a:r>
              <a:rPr lang="he-IL" sz="2800" u="sng" dirty="0" err="1" smtClean="0"/>
              <a:t>הייעוצים</a:t>
            </a:r>
            <a:r>
              <a:rPr lang="he-IL" sz="2800" u="sng" dirty="0" smtClean="0"/>
              <a:t> עסקו בנושאים הבאים</a:t>
            </a:r>
            <a:r>
              <a:rPr lang="he-IL" sz="2800" dirty="0" smtClean="0"/>
              <a:t>:</a:t>
            </a:r>
          </a:p>
          <a:p>
            <a:r>
              <a:rPr lang="he-IL" sz="2800" dirty="0" smtClean="0"/>
              <a:t>סוגיות בקשר לפרקטיקה פרטית-11 פניות</a:t>
            </a:r>
          </a:p>
          <a:p>
            <a:r>
              <a:rPr lang="he-IL" sz="2800" dirty="0" smtClean="0"/>
              <a:t>מסירת מידע ושמירה על חובת הסודיות-11 פניות</a:t>
            </a:r>
          </a:p>
          <a:p>
            <a:r>
              <a:rPr lang="he-IL" sz="2800" dirty="0" smtClean="0"/>
              <a:t>דילמות סביב חובת דיווח מול רשות דיווח-5 פניות</a:t>
            </a:r>
          </a:p>
          <a:p>
            <a:endParaRPr lang="he-IL" sz="2800" dirty="0"/>
          </a:p>
          <a:p>
            <a:endParaRPr lang="he-IL" sz="2800" dirty="0" smtClean="0"/>
          </a:p>
        </p:txBody>
      </p:sp>
    </p:spTree>
    <p:extLst>
      <p:ext uri="{BB962C8B-B14F-4D97-AF65-F5344CB8AC3E}">
        <p14:creationId xmlns:p14="http://schemas.microsoft.com/office/powerpoint/2010/main" val="3779333562"/>
      </p:ext>
    </p:extLst>
  </p:cSld>
  <p:clrMapOvr>
    <a:masterClrMapping/>
  </p:clrMapOvr>
</p:sld>
</file>

<file path=ppt/theme/theme1.xml><?xml version="1.0" encoding="utf-8"?>
<a:theme xmlns:a="http://schemas.openxmlformats.org/drawingml/2006/main" name="Sunny days design template">
  <a:themeElements>
    <a:clrScheme name="ערכת נושא Office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FF5050"/>
      </a:accent2>
      <a:accent3>
        <a:srgbClr val="FFE2B8"/>
      </a:accent3>
      <a:accent4>
        <a:srgbClr val="000000"/>
      </a:accent4>
      <a:accent5>
        <a:srgbClr val="FFCAAD"/>
      </a:accent5>
      <a:accent6>
        <a:srgbClr val="E74848"/>
      </a:accent6>
      <a:hlink>
        <a:srgbClr val="CC9900"/>
      </a:hlink>
      <a:folHlink>
        <a:srgbClr val="CCCCCC"/>
      </a:folHlink>
    </a:clrScheme>
    <a:fontScheme name="ערכת נושא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ערכת נושא Office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FF5050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CC99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5050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4848"/>
        </a:accent6>
        <a:hlink>
          <a:srgbClr val="FFCC66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רכת נושא Office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009966"/>
        </a:hlink>
        <a:folHlink>
          <a:srgbClr val="00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רכת נושא Office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CC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B9"/>
        </a:accent6>
        <a:hlink>
          <a:srgbClr val="CC00CC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רכת נושא Office 6">
        <a:dk1>
          <a:srgbClr val="000000"/>
        </a:dk1>
        <a:lt1>
          <a:srgbClr val="F8F8F8"/>
        </a:lt1>
        <a:dk2>
          <a:srgbClr val="0000FF"/>
        </a:dk2>
        <a:lt2>
          <a:srgbClr val="FFCC00"/>
        </a:lt2>
        <a:accent1>
          <a:srgbClr val="0099FF"/>
        </a:accent1>
        <a:accent2>
          <a:srgbClr val="CC00CC"/>
        </a:accent2>
        <a:accent3>
          <a:srgbClr val="AAAAFF"/>
        </a:accent3>
        <a:accent4>
          <a:srgbClr val="D4D4D4"/>
        </a:accent4>
        <a:accent5>
          <a:srgbClr val="AACAFF"/>
        </a:accent5>
        <a:accent6>
          <a:srgbClr val="B900B9"/>
        </a:accent6>
        <a:hlink>
          <a:srgbClr val="3333CC"/>
        </a:hlink>
        <a:folHlink>
          <a:srgbClr val="0000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Sunny days design template</Template>
  <TotalTime>615</TotalTime>
  <Words>770</Words>
  <Application>Microsoft Office PowerPoint</Application>
  <PresentationFormat>‫הצגה על המסך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Sunny days design template</vt:lpstr>
      <vt:lpstr>מבט על פעילות ועדת האתיקה המקצועית</vt:lpstr>
      <vt:lpstr>כללי</vt:lpstr>
      <vt:lpstr>מצגת של PowerPoint</vt:lpstr>
      <vt:lpstr>הרכב הוועדה</vt:lpstr>
      <vt:lpstr>נוהל טיפול בפניות לייעוץ</vt:lpstr>
      <vt:lpstr>נוהל טיפול בתלונות</vt:lpstr>
      <vt:lpstr>מצגת של PowerPoint</vt:lpstr>
      <vt:lpstr>יחסי גומלין בין וועדת האתיקה לבין וועדת משמעת הפועלת עפ"י חוק עו"ס</vt:lpstr>
      <vt:lpstr>פניות לייעוץ, טיפול בתלונות, דיונים ועשייה</vt:lpstr>
      <vt:lpstr>מצגת של PowerPoint</vt:lpstr>
      <vt:lpstr>מצגת של PowerPoint</vt:lpstr>
      <vt:lpstr>מצגת של PowerPoint</vt:lpstr>
      <vt:lpstr>מצגת של PowerPoint</vt:lpstr>
      <vt:lpstr>תכניות עבודה של וועדת האתיקה המקצועית לשנת פעילות הקרובה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מבט על פעילות ועדת האתיקה</dc:title>
  <dc:creator>גילה</dc:creator>
  <cp:lastModifiedBy>גילה</cp:lastModifiedBy>
  <cp:revision>42</cp:revision>
  <cp:lastPrinted>2019-03-24T21:47:54Z</cp:lastPrinted>
  <dcterms:created xsi:type="dcterms:W3CDTF">2019-03-24T11:44:48Z</dcterms:created>
  <dcterms:modified xsi:type="dcterms:W3CDTF">2019-03-24T22:01:34Z</dcterms:modified>
</cp:coreProperties>
</file>